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3AD54-E61F-4089-8EAF-0464E129ED1C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529AF-BF4F-47EB-95BE-075BA986B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0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EE407-A2E1-49B6-9D66-650C606AEE7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3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8FCE-22D0-4746-A9E9-4FC33621D77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63E5-03EF-4CA5-8158-3F5A8291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0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8FCE-22D0-4746-A9E9-4FC33621D77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63E5-03EF-4CA5-8158-3F5A8291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9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8FCE-22D0-4746-A9E9-4FC33621D77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63E5-03EF-4CA5-8158-3F5A8291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8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2002" y="592667"/>
            <a:ext cx="11103428" cy="59266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2" y="1185334"/>
            <a:ext cx="11103428" cy="42333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8857" y="6501695"/>
            <a:ext cx="544286" cy="2116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2A544-7533-4766-80D0-D7F777F030D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73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8FCE-22D0-4746-A9E9-4FC33621D77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63E5-03EF-4CA5-8158-3F5A8291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8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8FCE-22D0-4746-A9E9-4FC33621D77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63E5-03EF-4CA5-8158-3F5A8291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9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8FCE-22D0-4746-A9E9-4FC33621D77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63E5-03EF-4CA5-8158-3F5A8291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4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8FCE-22D0-4746-A9E9-4FC33621D77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63E5-03EF-4CA5-8158-3F5A8291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1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8FCE-22D0-4746-A9E9-4FC33621D77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63E5-03EF-4CA5-8158-3F5A8291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8FCE-22D0-4746-A9E9-4FC33621D77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63E5-03EF-4CA5-8158-3F5A8291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8FCE-22D0-4746-A9E9-4FC33621D77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63E5-03EF-4CA5-8158-3F5A8291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8FCE-22D0-4746-A9E9-4FC33621D77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63E5-03EF-4CA5-8158-3F5A8291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9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A8FCE-22D0-4746-A9E9-4FC33621D77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63E5-03EF-4CA5-8158-3F5A8291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5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jpg"/><Relationship Id="rId4" Type="http://schemas.openxmlformats.org/officeDocument/2006/relationships/tags" Target="../tags/tag4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 hidden="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6200000">
            <a:off x="8517798" y="3892140"/>
            <a:ext cx="4595759" cy="185714"/>
          </a:xfrm>
          <a:prstGeom prst="rect">
            <a:avLst/>
          </a:prstGeom>
          <a:noFill/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941649" eaLnBrk="0" fontAlgn="base" hangingPunct="0"/>
            <a:r>
              <a:rPr lang="en-US" sz="824"/>
              <a:t>©  BSH Home Appliances Corporation,  2020</a:t>
            </a:r>
          </a:p>
        </p:txBody>
      </p:sp>
      <p:sp>
        <p:nvSpPr>
          <p:cNvPr id="73" name="Rectangle 72" hidden="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0646900" y="1097551"/>
            <a:ext cx="67" cy="309420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none" lIns="0" tIns="56237" rIns="0" bIns="56237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r" defTabSz="941649" eaLnBrk="0" fontAlgn="base" hangingPunct="0"/>
            <a:endParaRPr lang="en-US" sz="1236" b="1" cap="all"/>
          </a:p>
        </p:txBody>
      </p:sp>
      <p:sp>
        <p:nvSpPr>
          <p:cNvPr id="15" name="Text Box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9597" y="680104"/>
            <a:ext cx="6678817" cy="578556"/>
          </a:xfrm>
          <a:prstGeom prst="rect">
            <a:avLst/>
          </a:prstGeom>
          <a:solidFill>
            <a:scrgbClr r="0" g="0" b="0">
              <a:alpha val="0"/>
            </a:scrgbClr>
          </a:solidFill>
          <a:ln w="0">
            <a:noFill/>
            <a:miter lim="800000"/>
            <a:headEnd/>
            <a:tailEnd/>
          </a:ln>
        </p:spPr>
        <p:txBody>
          <a:bodyPr lIns="0" tIns="64811" rIns="0" bIns="0" anchor="ctr">
            <a:noAutofit/>
          </a:bodyPr>
          <a:lstStyle/>
          <a:p>
            <a:pPr eaLnBrk="0" hangingPunct="0">
              <a:lnSpc>
                <a:spcPct val="111000"/>
              </a:lnSpc>
            </a:pPr>
            <a:r>
              <a:rPr lang="de-DE" b="1" dirty="0" smtClean="0">
                <a:solidFill>
                  <a:schemeClr val="bg1">
                    <a:lumMod val="65000"/>
                  </a:schemeClr>
                </a:solidFill>
                <a:latin typeface="Bosch Office Sans" pitchFamily="34" charset="0"/>
                <a:cs typeface="Arial" pitchFamily="34" charset="0"/>
              </a:rPr>
              <a:t>Part Number Breakdown</a:t>
            </a:r>
            <a:endParaRPr lang="de-DE" b="1" dirty="0">
              <a:solidFill>
                <a:schemeClr val="bg1">
                  <a:lumMod val="65000"/>
                </a:schemeClr>
              </a:solidFill>
              <a:latin typeface="Bosch Office Sans" pitchFamily="34" charset="0"/>
              <a:cs typeface="Arial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5"/>
            </p:custDataLst>
            <p:extLst/>
          </p:nvPr>
        </p:nvGraphicFramePr>
        <p:xfrm>
          <a:off x="1925320" y="2560006"/>
          <a:ext cx="8275347" cy="41445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38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2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86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148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24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Dishwasher</a:t>
                      </a:r>
                      <a:endParaRPr lang="en-US" sz="1200" dirty="0"/>
                    </a:p>
                  </a:txBody>
                  <a:tcPr marL="94142" marR="94142" marT="47071" marB="4707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Heavy Duty</a:t>
                      </a:r>
                      <a:endParaRPr lang="en-US" sz="1200" dirty="0"/>
                    </a:p>
                  </a:txBody>
                  <a:tcPr marL="94142" marR="94142" marT="47071" marB="4707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Wash Cycles</a:t>
                      </a:r>
                      <a:endParaRPr lang="en-US" sz="1200" dirty="0"/>
                    </a:p>
                  </a:txBody>
                  <a:tcPr marL="94142" marR="94142" marT="47071" marB="4707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</a:t>
                      </a:r>
                      <a:endParaRPr lang="en-US" sz="1200" dirty="0"/>
                    </a:p>
                  </a:txBody>
                  <a:tcPr marL="94142" marR="94142" marT="47071" marB="4707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Variant</a:t>
                      </a:r>
                      <a:endParaRPr lang="en-US" sz="1200" dirty="0"/>
                    </a:p>
                  </a:txBody>
                  <a:tcPr marL="94142" marR="94142" marT="47071" marB="4707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Year</a:t>
                      </a:r>
                      <a:endParaRPr lang="en-US" sz="1200" dirty="0"/>
                    </a:p>
                  </a:txBody>
                  <a:tcPr marL="94142" marR="94142" marT="47071" marB="4707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Door Type</a:t>
                      </a:r>
                      <a:endParaRPr lang="en-US" sz="1200" dirty="0"/>
                    </a:p>
                  </a:txBody>
                  <a:tcPr marL="94142" marR="94142" marT="47071" marB="4707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Handle Type</a:t>
                      </a:r>
                      <a:endParaRPr lang="en-US" sz="1200" dirty="0"/>
                    </a:p>
                  </a:txBody>
                  <a:tcPr marL="94142" marR="94142" marT="47071" marB="47071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4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DW</a:t>
                      </a:r>
                    </a:p>
                    <a:p>
                      <a:pPr algn="ctr"/>
                      <a:r>
                        <a:rPr lang="en-US" sz="1200" dirty="0" smtClean="0"/>
                        <a:t>Dishwasher</a:t>
                      </a:r>
                      <a:endParaRPr lang="en-US" sz="1200" dirty="0"/>
                    </a:p>
                  </a:txBody>
                  <a:tcPr marL="94142" marR="94142" marT="47071" marB="47071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HD</a:t>
                      </a:r>
                    </a:p>
                    <a:p>
                      <a:pPr algn="ctr"/>
                      <a:r>
                        <a:rPr lang="en-US" sz="1200" dirty="0" smtClean="0"/>
                        <a:t>Heavy Duty</a:t>
                      </a:r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4</a:t>
                      </a:r>
                    </a:p>
                    <a:p>
                      <a:pPr algn="ctr"/>
                      <a:r>
                        <a:rPr lang="en-US" sz="1200" dirty="0" smtClean="0"/>
                        <a:t>4 Cycles</a:t>
                      </a: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</a:p>
                    <a:p>
                      <a:pPr algn="ctr"/>
                      <a:r>
                        <a:rPr lang="en-US" sz="1200" dirty="0" smtClean="0"/>
                        <a:t>4 Options</a:t>
                      </a:r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</a:p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baseline="0" dirty="0" smtClean="0"/>
                        <a:t> Variant</a:t>
                      </a:r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</a:p>
                    <a:p>
                      <a:pPr algn="ctr"/>
                      <a:r>
                        <a:rPr lang="en-US" sz="1200" dirty="0" smtClean="0"/>
                        <a:t>2022</a:t>
                      </a: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</a:p>
                    <a:p>
                      <a:pPr algn="ctr"/>
                      <a:r>
                        <a:rPr lang="en-US" sz="1200" dirty="0" smtClean="0"/>
                        <a:t>Chiseled</a:t>
                      </a:r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</a:p>
                    <a:p>
                      <a:pPr algn="ctr"/>
                      <a:r>
                        <a:rPr lang="en-US" sz="1200" dirty="0" smtClean="0"/>
                        <a:t>Masterpiece</a:t>
                      </a:r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330"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Cycles</a:t>
                      </a: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</a:p>
                    <a:p>
                      <a:pPr marL="0" algn="ctr" defTabSz="1007303" rtl="0" eaLnBrk="1" latinLnBrk="0" hangingPunct="1"/>
                      <a:r>
                        <a:rPr lang="en-US" sz="1200" kern="1200" dirty="0" smtClean="0"/>
                        <a:t>5 Options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</a:p>
                    <a:p>
                      <a:pPr marL="0" algn="ctr" defTabSz="1007303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Variant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</a:t>
                      </a:r>
                    </a:p>
                    <a:p>
                      <a:pPr algn="ctr"/>
                      <a:r>
                        <a:rPr lang="en-US" sz="1200" dirty="0" smtClean="0"/>
                        <a:t>2018</a:t>
                      </a:r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</a:p>
                    <a:p>
                      <a:pPr marL="0" algn="ctr" defTabSz="1007303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Flat</a:t>
                      </a: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</a:t>
                      </a:r>
                    </a:p>
                    <a:p>
                      <a:pPr marL="0" algn="ctr" defTabSz="1007303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Professional</a:t>
                      </a: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330"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7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7 Cycles</a:t>
                      </a:r>
                      <a:endParaRPr lang="en-US" sz="1200" dirty="0" smtClean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</a:p>
                    <a:p>
                      <a:pPr marL="0" algn="ctr" defTabSz="1007303" rtl="0" eaLnBrk="1" latinLnBrk="0" hangingPunct="1"/>
                      <a:r>
                        <a:rPr lang="en-US" sz="1200" kern="1200" dirty="0" smtClean="0"/>
                        <a:t>6 Options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</a:p>
                    <a:p>
                      <a:pPr marL="0" algn="ctr" defTabSz="1007303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Variants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</a:t>
                      </a:r>
                    </a:p>
                    <a:p>
                      <a:pPr marL="0" algn="ctr" defTabSz="1007303" rtl="0" eaLnBrk="1" latinLnBrk="0" hangingPunct="1"/>
                      <a:r>
                        <a:rPr lang="en-US" sz="1200" kern="1200" dirty="0" smtClean="0"/>
                        <a:t>2017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</a:t>
                      </a:r>
                    </a:p>
                    <a:p>
                      <a:pPr marL="0" algn="ctr" defTabSz="1007303" rtl="0" eaLnBrk="1" latinLnBrk="0" hangingPunct="1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Panel Ready</a:t>
                      </a: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</a:t>
                      </a:r>
                    </a:p>
                    <a:p>
                      <a:pPr marL="0" algn="ctr" defTabSz="1007303" rtl="0" eaLnBrk="1" latinLnBrk="0" hangingPunct="1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Panel Ready</a:t>
                      </a: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862730"/>
                  </a:ext>
                </a:extLst>
              </a:tr>
              <a:tr h="56496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8</a:t>
                      </a:r>
                    </a:p>
                    <a:p>
                      <a:pPr algn="ctr"/>
                      <a:r>
                        <a:rPr lang="en-US" sz="1200" dirty="0" smtClean="0"/>
                        <a:t>8</a:t>
                      </a:r>
                      <a:r>
                        <a:rPr lang="en-US" sz="1200" baseline="0" dirty="0" smtClean="0"/>
                        <a:t> Cycles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 smtClean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</a:p>
                    <a:p>
                      <a:pPr algn="ctr"/>
                      <a:r>
                        <a:rPr lang="en-US" sz="1200" kern="1200" dirty="0" smtClean="0"/>
                        <a:t>7 Option</a:t>
                      </a:r>
                      <a:endParaRPr lang="en-US" sz="1200" b="1" dirty="0" smtClean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</a:p>
                    <a:p>
                      <a:pPr marL="0" algn="ctr" defTabSz="1007303" rtl="0" eaLnBrk="1" latinLnBrk="0" hangingPunct="1"/>
                      <a:r>
                        <a:rPr lang="en-US" sz="1200" kern="1200" dirty="0" smtClean="0"/>
                        <a:t>2011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33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</a:t>
                      </a:r>
                    </a:p>
                    <a:p>
                      <a:pPr algn="ctr"/>
                      <a:r>
                        <a:rPr lang="en-US" sz="1200" kern="1200" dirty="0" smtClean="0"/>
                        <a:t>2010</a:t>
                      </a:r>
                      <a:endParaRPr lang="en-US" sz="1200" b="1" dirty="0" smtClean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2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303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</a:t>
                      </a:r>
                    </a:p>
                    <a:p>
                      <a:pPr marL="0" algn="ctr" defTabSz="1007303" rtl="0" eaLnBrk="1" latinLnBrk="0" hangingPunct="1"/>
                      <a:r>
                        <a:rPr lang="en-US" sz="1200" kern="1200" dirty="0" smtClean="0"/>
                        <a:t>2011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24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94142" marR="94142" marT="47071" marB="4707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303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H</a:t>
                      </a:r>
                    </a:p>
                    <a:p>
                      <a:pPr marL="0" marR="0" lvl="0" indent="0" algn="ctr" defTabSz="1007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2010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024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94142" marR="94142" marT="47071" marB="4707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07303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</a:t>
                      </a:r>
                    </a:p>
                    <a:p>
                      <a:pPr algn="ctr"/>
                      <a:r>
                        <a:rPr lang="en-US" sz="1200" dirty="0" smtClean="0"/>
                        <a:t>2009</a:t>
                      </a:r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4142" marR="94142" marT="47071" marB="47071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368024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>
            <p:custDataLst>
              <p:tags r:id="rId6"/>
            </p:custDataLst>
          </p:nvPr>
        </p:nvSpPr>
        <p:spPr>
          <a:xfrm>
            <a:off x="4746384" y="1467790"/>
            <a:ext cx="2633218" cy="468956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wrap="square" lIns="94165" tIns="47082" rIns="94165" bIns="47082" rtlCol="0">
            <a:no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    DWHD760CFM</a:t>
            </a:r>
            <a:endParaRPr lang="en-US" sz="2400" b="1" dirty="0">
              <a:solidFill>
                <a:srgbClr val="000000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97" y="255946"/>
            <a:ext cx="1990753" cy="4976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94560" y="219067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DW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91840" y="219067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21906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31399" y="21906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90798" y="21906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462438" y="219067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441702" y="219067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32302" y="219067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194561" y="1655405"/>
            <a:ext cx="2797917" cy="535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7213222" y="1655405"/>
            <a:ext cx="2718204" cy="535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6418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COPYRIGHT.CONTENT" val="[FLD_REF_FIELD_COMPANYNAME][FLD_REF_FIELD_COPYRIGHTYEAR]"/>
  <p:tag name="FIELD.COPYRIGHT.VALUE" val="[FLD_REF_FIELD_COMPANYNAME][FLD_REF_FIELD_COPYRIGHTYEAR]"/>
  <p:tag name="FIELD.COPYRIGHT.COMBOINDEX" val="0"/>
  <p:tag name="FIELD.COPYRIGHTHIDDEN.CONTENT" val="1"/>
  <p:tag name="FIELD.COPYRIGHTHIDDEN.VALUE" val="1"/>
  <p:tag name="FIELD.COPYRIGHTHIDDEN.COMBOINDEX" val="0"/>
  <p:tag name="FIELD.STAMP.COMBOINDEX" val="0"/>
  <p:tag name="ML_1" val="BSH New Bern"/>
  <p:tag name="ML_2" val="BSH.mcr"/>
  <p:tag name="ML_LAYOUT_RESOURCE" val="BSH_PPT_4_3.MCR"/>
  <p:tag name="FIELDS.INITIALIZED" val="1"/>
  <p:tag name="SHAPESETGROUPCLASSNAME" val="ShapeSetGroup1"/>
  <p:tag name="SHAPESETCLASSNAME" val="HiddenTitleObject"/>
  <p:tag name="COLORSETGROUPCLASSNAME" val="ColorSetGroup1"/>
  <p:tag name="COLORSETCLASSNAME" val="ColorSet1"/>
  <p:tag name="FONTSETGROUPCLASSNAME" val="FontSetGroup1"/>
  <p:tag name="STYLESETGROUPCLASSNAME" val="StyleSetGroup1"/>
  <p:tag name="MAPNAME" val="Map1"/>
  <p:tag name="CFG.LAYOUT" val="BSH"/>
  <p:tag name="MLI" val="1"/>
  <p:tag name="RECTANGLE 72_SHAPECLASSPROTECTIONTYPE" val="63"/>
  <p:tag name="RECTANGLE 73_SHAPECLASSPROTECTIONTYPE" val="63"/>
  <p:tag name="CONTENT PLACEHOLDER 71_SHAPECLASSPROTECTIONTYPE" val="0"/>
  <p:tag name="TITLE 70_SHAPECLASSPROTECTIONTYPE" val="0"/>
  <p:tag name="RECTANGLE 74_SHAPECLASSPROTECTIONTYPE" val="63"/>
  <p:tag name="TITLE 96_SHAPECLASSPROTECTIONTYPE" val="0"/>
  <p:tag name="CONTENT PLACEHOLDER 97_SHAPECLASSPROTECTIONTYPE" val="0"/>
  <p:tag name="TITLE 1_SHAPECLASSPROTECTIONTYPE" val="0"/>
  <p:tag name="CONTENT PLACEHOLDER 2_SHAPECLASSPROTECTIONTYPE" val="0"/>
  <p:tag name="TITLE 4_SHAPECLASSPROTECTIONTYPE" val="0"/>
  <p:tag name="CONTENT PLACEHOLDER 5_SHAPECLASSPROTECTIONTYPE" val="0"/>
  <p:tag name="TITLE 98_SHAPECLASSPROTECTIONTYPE" val="0"/>
  <p:tag name="CONTENT PLACEHOLDER 99_SHAPECLASSPROTECTIONTYPE" val="0"/>
  <p:tag name="TITLE 3_SHAPECLASSPROTECTIONTYPE" val="0"/>
  <p:tag name="CONTENT PLACEHOLDER 4_SHAPECLASSPROTECTION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8"/>
  <p:tag name="FONTSETCLASSNAME" val="FontSet1"/>
  <p:tag name="COLORSETCLASSNAME" val="ColorSet1"/>
  <p:tag name="SCRIPT" val="1"/>
  <p:tag name="MLI" val="1"/>
  <p:tag name="SHAPESETGROUPCLASSNAME" val="ShapeSetGroup1"/>
  <p:tag name="SHAPESETCLASSNAME" val="HiddenTitleObject"/>
  <p:tag name="COLORSETGROUPCLASSNAME" val="ColorSetGroup1"/>
  <p:tag name="FONTSETGROUPCLASSNAME" val="FontSetGroup1"/>
  <p:tag name="SHAPECLASSNAME" val="CopyrightOnSlides1"/>
  <p:tag name="SHAPECLASSPROTECTIONTYPE" val=" 63"/>
  <p:tag name="COLORS" val="-2;-2;-2;-2;-1;-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_FILL_USERPICTURE" val="C:\Users\Public\MasterLayout\Data\BSH_Stamp.png"/>
  <p:tag name="FONT" val="Bold12Right"/>
  <p:tag name="FONTSETCLASSNAME" val="FontSet1"/>
  <p:tag name="COLORSETCLASSNAME" val="ColorSet1"/>
  <p:tag name="SCRIPT" val="1"/>
  <p:tag name="FIELDS" val="STAMP;"/>
  <p:tag name="MLI" val="1"/>
  <p:tag name="SHAPESETGROUPCLASSNAME" val="ShapeSetGroup1"/>
  <p:tag name="SHAPESETCLASSNAME" val="HiddenTitleObject"/>
  <p:tag name="COLORSETGROUPCLASSNAME" val="ColorSetGroup1"/>
  <p:tag name="FONTSETGROUPCLASSNAME" val="FontSetGroup1"/>
  <p:tag name="SHAPECLASSNAME" val="Stamp"/>
  <p:tag name="SHAPECLASSFILE" val="BSH_Stamp.png"/>
  <p:tag name="SHAPECLASSPROTECTIONTYPE" val=" 63"/>
  <p:tag name="COLORS" val="-2;-2;-2;-2;-1;-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warz;Weiss;-2;-2;Blau;-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1;Weiss;-1;-1;-1;-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warz;Weiss;-2;-2;-1;-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24913AE6F1FD448F6C9B4348F04F4E" ma:contentTypeVersion="0" ma:contentTypeDescription="Create a new document." ma:contentTypeScope="" ma:versionID="52fa1e92726da053d6e393681c4c101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516FF4-04D4-4577-A166-000F066E62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B66679-9BB9-454B-80C1-9B2BA42D1D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9C9AEA0-882B-46F7-A276-760249262E1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Bosch Office Sans</vt:lpstr>
      <vt:lpstr>Calibri</vt:lpstr>
      <vt:lpstr>Calibri Light</vt:lpstr>
      <vt:lpstr>Office Theme</vt:lpstr>
      <vt:lpstr>PowerPoint Presentation</vt:lpstr>
    </vt:vector>
  </TitlesOfParts>
  <Company>BSH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McCann, Mark (RNA/MK-DL)</dc:creator>
  <cp:lastModifiedBy>McCulloh-ext, Cadwallader (US/SM-SAKT)</cp:lastModifiedBy>
  <cp:revision>1</cp:revision>
  <dcterms:created xsi:type="dcterms:W3CDTF">2022-06-14T15:31:16Z</dcterms:created>
  <dcterms:modified xsi:type="dcterms:W3CDTF">2022-06-22T20:10:47Z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0x010100F924913AE6F1FD448F6C9B4348F04F4E</vt:lpwstr>
  </property>
</Properties>
</file>